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1" r:id="rId2"/>
    <p:sldId id="272" r:id="rId3"/>
    <p:sldId id="273" r:id="rId4"/>
    <p:sldId id="257" r:id="rId5"/>
    <p:sldId id="274" r:id="rId6"/>
    <p:sldId id="256" r:id="rId7"/>
    <p:sldId id="262" r:id="rId8"/>
    <p:sldId id="268" r:id="rId9"/>
    <p:sldId id="276" r:id="rId10"/>
    <p:sldId id="261" r:id="rId11"/>
    <p:sldId id="278" r:id="rId12"/>
    <p:sldId id="263" r:id="rId13"/>
    <p:sldId id="277" r:id="rId14"/>
    <p:sldId id="284" r:id="rId15"/>
    <p:sldId id="280" r:id="rId16"/>
    <p:sldId id="266" r:id="rId17"/>
    <p:sldId id="282" r:id="rId18"/>
    <p:sldId id="285" r:id="rId19"/>
    <p:sldId id="286" r:id="rId20"/>
    <p:sldId id="283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D5D3E-9D67-40E7-80C5-3945ADFDF8F5}" type="datetimeFigureOut">
              <a:rPr lang="ru-RU" smtClean="0"/>
              <a:t>05.08.2025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9D154-A724-4E15-B3C6-316EDC27E4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82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825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שממדנו יותר נקודות נגיד 20.</a:t>
            </a:r>
          </a:p>
          <a:p>
            <a:pPr algn="r" rtl="1"/>
            <a:r>
              <a:rPr lang="he-IL"/>
              <a:t>מס' דרגות חופש יהיה 20-1=19, מקבלים חי בריבוע מצומצם אפילו קטן יותר והתפלגות גדולה יותר. עוד פעם, קו ההתאמה חותך רוב </a:t>
            </a:r>
            <a:r>
              <a:rPr lang="he-IL" err="1"/>
              <a:t>קוי</a:t>
            </a:r>
            <a:r>
              <a:rPr lang="he-IL"/>
              <a:t> שגיאה.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765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נניח שמדדנו עם דיוק פי-שניים יותר טוב, רבע של </a:t>
            </a:r>
            <a:r>
              <a:rPr lang="he-IL" err="1"/>
              <a:t>ממ</a:t>
            </a:r>
            <a:r>
              <a:rPr lang="he-IL"/>
              <a:t>.</a:t>
            </a:r>
          </a:p>
          <a:p>
            <a:pPr algn="r" rtl="1"/>
            <a:r>
              <a:rPr lang="he-IL"/>
              <a:t> כתוצאה מזה מקבלים שקו ההתאמה לא חותך רוב </a:t>
            </a:r>
            <a:r>
              <a:rPr lang="he-IL" err="1"/>
              <a:t>קוי</a:t>
            </a:r>
            <a:r>
              <a:rPr lang="he-IL"/>
              <a:t> שגיאה, חי בריבוע מצומצם גדול מספיק, והתפלגות  קרובה ל-0.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אותה הנחה לגבי פונקציה, אתהן נקודות, רק ערכת שגיאת מדידה שונה – ומקבלים תוצאה אחרת לגמרי, שמודל לא מתאים לתוצאות מדידה.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40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1586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אין אי וודאות ב</a:t>
            </a:r>
            <a:r>
              <a:rPr lang="en-US" dirty="0"/>
              <a:t>X</a:t>
            </a:r>
            <a:endParaRPr lang="he-IL" dirty="0"/>
          </a:p>
          <a:p>
            <a:pPr algn="r" rtl="1"/>
            <a:r>
              <a:rPr lang="he-IL" dirty="0"/>
              <a:t>אי וודאות ב-</a:t>
            </a:r>
            <a:r>
              <a:rPr lang="en-US" dirty="0"/>
              <a:t>Y</a:t>
            </a:r>
            <a:r>
              <a:rPr lang="he-IL" dirty="0"/>
              <a:t> קבועה! לא משתנה מנקודה לנקודה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1FE1-24E3-44D6-A7AB-44791E971AE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595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66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31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עכשיו – מה זה </a:t>
            </a:r>
            <a:r>
              <a:rPr lang="he-IL" b="1"/>
              <a:t>דרגות חופש 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בדרך כלל משפחה  של פונקציות היא ידוע, ופרמטרים לא ידועים. פיט זה חיפוש פרמטרים שממזערים מרחק בין נקודות לבין ערך של פונקציה. הפרמטרים מחלצים מ</a:t>
            </a:r>
            <a:r>
              <a:rPr lang="en-US"/>
              <a:t>DATASET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הפרש בין מס' נקודות בסט נתונים </a:t>
            </a:r>
            <a:r>
              <a:rPr lang="en-US"/>
              <a:t>N</a:t>
            </a:r>
            <a:r>
              <a:rPr lang="he-IL"/>
              <a:t> פחות מס' פרמטרים תלויים על נתונים.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נגיד,  יש 10 נקודות בסט נתונים ופונקציה </a:t>
            </a:r>
            <a:r>
              <a:rPr lang="he-IL" err="1"/>
              <a:t>פרבולית</a:t>
            </a:r>
            <a:r>
              <a:rPr lang="he-IL"/>
              <a:t> עם פרמטר אחד  </a:t>
            </a:r>
            <a:r>
              <a:rPr lang="en-US"/>
              <a:t>A</a:t>
            </a:r>
            <a:r>
              <a:rPr lang="he-IL"/>
              <a:t>: </a:t>
            </a:r>
            <a:r>
              <a:rPr lang="en-US"/>
              <a:t>Y</a:t>
            </a:r>
            <a:r>
              <a:rPr lang="he-IL"/>
              <a:t>=</a:t>
            </a:r>
            <a:r>
              <a:rPr lang="en-US"/>
              <a:t>AX2</a:t>
            </a:r>
            <a:r>
              <a:rPr lang="he-IL"/>
              <a:t> . מס' דרגות חופש יהיה 10 פחות 1 שווה ל 9.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לפונקציה עם 2 פרמטרים מקבלים 10-2=8 דרגות חופש. לפונקציה עם שלושה פרמטרים מקבלים 7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יותר פרמטרים – פחות דרגות חופש.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ידוע של-10 נקודות אפשר למצוא פולינום בחזקת 9 שחותך כל נקודות. מרחק בין פונקציה לנקודות יהיה 0, הכי טוב. אבל משלמים בזה. מספר דרגות חופש יהיה שווה ל אפס. וזה לא טוב, כי שינויים ממש קטנים במדידות גורמים לשינויים דרמטיים בפונקציית שגיאה, מרחק ביון נקודות לפונקציה. קורים זה </a:t>
            </a:r>
            <a:r>
              <a:rPr lang="en-US" b="1"/>
              <a:t>OVERFITTING</a:t>
            </a:r>
            <a:r>
              <a:rPr lang="he-IL" b="1"/>
              <a:t>.</a:t>
            </a:r>
          </a:p>
          <a:p>
            <a:pPr algn="r" rtl="1"/>
            <a:endParaRPr lang="he-IL" b="1"/>
          </a:p>
          <a:p>
            <a:pPr algn="r" rtl="1"/>
            <a:r>
              <a:rPr lang="he-IL" b="0"/>
              <a:t>מפני זה עדיף לקחת מודל כמה שאפשר פשוט עם מס' פרמטרים מינימלי</a:t>
            </a:r>
          </a:p>
          <a:p>
            <a:pPr algn="r" rtl="1"/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10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57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נחזור עכשיו לניסוי. עז, יש מסלול, ושמתי עליו שבע נקודות עזרת אפליקציה. כי אורך שך מסלול כ~1ממ, קיבלתי ערכה ששגיאה היא +- חצי </a:t>
            </a:r>
            <a:r>
              <a:rPr lang="he-IL" err="1"/>
              <a:t>ממ</a:t>
            </a:r>
            <a:r>
              <a:rPr lang="he-IL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07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הנה קוד </a:t>
            </a:r>
            <a:r>
              <a:rPr lang="he-IL" err="1"/>
              <a:t>פייתון</a:t>
            </a:r>
            <a:r>
              <a:rPr lang="he-IL"/>
              <a:t> שכתבתי לחישוב מספרי, די קצר ופשוט.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מתחילים מנתונים. יש מיקומים של 7 נקודות, ובונים ווקטורים </a:t>
            </a:r>
            <a:r>
              <a:rPr lang="en-US"/>
              <a:t>X</a:t>
            </a:r>
            <a:r>
              <a:rPr lang="he-IL"/>
              <a:t> ו-</a:t>
            </a:r>
            <a:r>
              <a:rPr lang="en-US"/>
              <a:t>Y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en-US"/>
              <a:t>SIGMA</a:t>
            </a:r>
            <a:r>
              <a:rPr lang="he-IL"/>
              <a:t> היא משתנה לאי-וודאות במיקום </a:t>
            </a:r>
            <a:r>
              <a:rPr lang="en-US"/>
              <a:t>Y</a:t>
            </a:r>
            <a:r>
              <a:rPr lang="he-IL"/>
              <a:t>. בהנחה של חישוב חי בריבוע מיקום </a:t>
            </a:r>
            <a:r>
              <a:rPr lang="en-US"/>
              <a:t>X</a:t>
            </a:r>
            <a:r>
              <a:rPr lang="he-IL"/>
              <a:t> ללא שגיאה, מיקום </a:t>
            </a:r>
            <a:r>
              <a:rPr lang="en-US"/>
              <a:t>Y</a:t>
            </a:r>
            <a:r>
              <a:rPr lang="he-IL"/>
              <a:t> עם שגיאה. עם אפשרי לעבוד עם </a:t>
            </a:r>
            <a:r>
              <a:rPr lang="en-US"/>
              <a:t>SIGMA</a:t>
            </a:r>
            <a:r>
              <a:rPr lang="he-IL"/>
              <a:t> שונה לכל נקודה </a:t>
            </a:r>
            <a:r>
              <a:rPr lang="en-US"/>
              <a:t>Y</a:t>
            </a:r>
            <a:r>
              <a:rPr lang="he-IL"/>
              <a:t>. במקרה הזו מקבלים חישוב חי בריבוע משוקלל: יותר משקל לנתונים אם שגיאה קטנה יותר, פחות משקל למדידות אפ שגיאה גדולה יותר. 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בונים פונקציה </a:t>
            </a:r>
            <a:r>
              <a:rPr lang="en-US"/>
              <a:t>PARABOLA</a:t>
            </a:r>
            <a:r>
              <a:rPr lang="he-IL"/>
              <a:t> בעלת פרמטר אחד, עשים ההתאמה לפונקציה ומקבלים ווקטור </a:t>
            </a:r>
            <a:r>
              <a:rPr lang="en-US"/>
              <a:t>Y</a:t>
            </a:r>
            <a:r>
              <a:rPr lang="he-IL"/>
              <a:t>_</a:t>
            </a:r>
            <a:r>
              <a:rPr lang="en-US"/>
              <a:t>EXPECTED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אחר כך מחשבים חי-בריבוע.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מס' דרגות חופש הוא מס2 נקודות בווקטור </a:t>
            </a:r>
            <a:r>
              <a:rPr lang="en-US"/>
              <a:t>X</a:t>
            </a:r>
            <a:r>
              <a:rPr lang="he-IL"/>
              <a:t> או </a:t>
            </a:r>
            <a:r>
              <a:rPr lang="en-US"/>
              <a:t>Y</a:t>
            </a:r>
            <a:r>
              <a:rPr lang="he-IL"/>
              <a:t>, לא משנה, הוא 7, ומס' פרמטרים, הוא 1, 7-1=6.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להתפלגות לקבל חי בריבוע יותר מחי בריבוע שמקובל בניסוי הזה </a:t>
            </a:r>
            <a:r>
              <a:rPr lang="he-IL" err="1"/>
              <a:t>בפייתון</a:t>
            </a:r>
            <a:r>
              <a:rPr lang="he-IL"/>
              <a:t> יש פונקציה </a:t>
            </a:r>
            <a:r>
              <a:rPr lang="en-US"/>
              <a:t>SF</a:t>
            </a:r>
            <a:r>
              <a:rPr lang="he-IL"/>
              <a:t> – </a:t>
            </a:r>
            <a:r>
              <a:rPr lang="en-US"/>
              <a:t>SURVIVAL FUNCTION/</a:t>
            </a:r>
            <a:r>
              <a:rPr lang="he-IL"/>
              <a:t>.</a:t>
            </a:r>
          </a:p>
          <a:p>
            <a:pPr algn="r" rtl="1"/>
            <a:endParaRPr lang="he-IL"/>
          </a:p>
          <a:p>
            <a:pPr algn="r" rtl="1"/>
            <a:r>
              <a:rPr lang="he-IL" err="1"/>
              <a:t>זוה</a:t>
            </a:r>
            <a:r>
              <a:rPr lang="he-IL"/>
              <a:t>, קיבלנו חי ברביע מצומצם 0,65, פחות מ-1, והתפלגות ~70%</a:t>
            </a:r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endParaRPr lang="he-IL"/>
          </a:p>
          <a:p>
            <a:pPr algn="r" rtl="1"/>
            <a:r>
              <a:rPr lang="he-IL"/>
              <a:t> יש 7 נקודות, פרבולה עם פרמטר אחד, זאת אומרת ש מס' דרגות חופש היא 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42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לכל ערך חי בריבוע ומס' דרגות חופש אפשר למצוא התפלגות מקבל בניסוי אחר חי בריבוע יותר גדול. </a:t>
            </a:r>
          </a:p>
          <a:p>
            <a:pPr algn="r" rtl="1"/>
            <a:r>
              <a:rPr lang="he-IL"/>
              <a:t>יש נוסחה לזה, די </a:t>
            </a:r>
            <a:r>
              <a:rPr lang="he-IL" err="1"/>
              <a:t>מורכבה</a:t>
            </a:r>
            <a:r>
              <a:rPr lang="he-IL"/>
              <a:t>, יש </a:t>
            </a:r>
            <a:r>
              <a:rPr lang="he-IL" err="1"/>
              <a:t>טבלות</a:t>
            </a:r>
            <a:r>
              <a:rPr lang="he-IL"/>
              <a:t>. בניתי גרף.</a:t>
            </a:r>
          </a:p>
          <a:p>
            <a:pPr algn="r" rtl="1"/>
            <a:r>
              <a:rPr lang="he-IL"/>
              <a:t>תשימו לב, זה לא ניסוי שלי, זה הסתברות תיאורטית.</a:t>
            </a:r>
          </a:p>
          <a:p>
            <a:pPr algn="r" rtl="1"/>
            <a:r>
              <a:rPr lang="he-IL"/>
              <a:t> מה אפשר לראות. כאשר חי-גל סביב , ההסתברות חצי-חצי.  יותר דרגות חופש, או יותר נקודות – יותר בטיח בתשובה.</a:t>
            </a:r>
          </a:p>
          <a:p>
            <a:pPr algn="r" rtl="1"/>
            <a:endParaRPr lang="he-IL"/>
          </a:p>
          <a:p>
            <a:pPr algn="r" rtl="1"/>
            <a:r>
              <a:rPr lang="he-IL"/>
              <a:t>יותר חי בריבוע מצומצם מ-1 – יותר בטוח שאפר לפסול המודל.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782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/>
              <a:t>למה לא 100%?</a:t>
            </a:r>
          </a:p>
          <a:p>
            <a:pPr algn="r" rtl="1"/>
            <a:r>
              <a:rPr lang="he-IL"/>
              <a:t>בגרף ניתן לראות שקו פיט חותך רוב </a:t>
            </a:r>
            <a:r>
              <a:rPr lang="he-IL" err="1"/>
              <a:t>קוי</a:t>
            </a:r>
            <a:r>
              <a:rPr lang="he-IL"/>
              <a:t> שגיאה, אבל לא כל </a:t>
            </a:r>
            <a:r>
              <a:rPr lang="he-IL" err="1"/>
              <a:t>הקוי</a:t>
            </a:r>
            <a:r>
              <a:rPr lang="he-IL"/>
              <a:t> שגיא.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9D154-A724-4E15-B3C6-316EDC27E42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96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989B-F88C-4A23-A448-A0FE37FD3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FC98-8C43-44DC-80BE-FF47798FE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C800-5DBA-4D36-8EB3-488A3C3F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FF1C2-15D3-4F1A-AB14-7ACB2E2BF1FF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FC77A-7B4C-4642-94A0-57060944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D2FA-30B6-47AC-9508-1798AD0D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36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DD57-C143-44D5-8A08-4878CF92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AEC23-09C3-4C73-B3F7-4F4B227FD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60B4C-5806-4781-84EE-F63E56FEB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6A7C-4E06-4693-9707-413A50AB7371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1BAC-A280-4A9E-B21F-7CFA171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F783-AC9C-4CF0-9079-6273C9E5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221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D91EE-89F5-4AE0-89EB-EC7414446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4F777-9BE1-43D6-B0F1-081B8BD9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CB25-9614-4D3D-9D50-45841AAA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DFBF-5C38-4F70-A9A5-818108123CC1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EC704-C25E-4401-97EB-30989FE4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073ED-11B4-441D-A97B-0BE23188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918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3C28-5096-498D-BD3F-21ED3E82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355C-BC43-4F24-B866-8F5400CF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1818-4140-4148-B551-AF54B0CC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40E3A-23C5-4A98-B50B-66BDB414ED83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4DEF5-4A0D-47E1-8E28-192BD335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7E85-1E60-4FC6-898E-01794B61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887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00FB-FEC5-468D-8DB6-DF48EEA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F39A-961C-44F5-96C0-5A47E2E43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4029-0D5C-4A95-8999-949F6EA4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5183D-21AC-47F1-977A-AB8D6109575F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4FD8D-E1F5-4883-BA87-1955700A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C614-7FA2-493E-9F0D-5FDD4D37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08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7879-AB47-4CA2-BB43-5AD8E61C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9E65-DC04-49A4-B9B0-1F78D9559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60188-5EA2-4A8B-8BED-62FFBEC35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129A6-22D6-49D7-A594-FE386CAFD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CFB6-245A-4001-9523-D8342A22658C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A359-B91B-486E-B806-9DDB9F5F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E417-861D-4B31-BFEB-10D9659D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089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96E2-CD8E-490F-9D18-FE28F4B1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21426-F807-44E1-A32A-58EC6A7B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8A0-7F6F-4E38-9C8B-BC9CC7EE9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9E282-31B9-4D03-BA9E-85B1B2984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A92D1-12A1-47AF-91F2-F07271C9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0CC1C-2206-4C10-B7B8-9176B3FF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CB78-5F5D-4277-91BC-5545FF2C2D75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4056D-C24D-4976-962C-27D0B950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6EDDC-3C8E-4698-B08B-31B3B0E4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260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F2BF-AEF6-4DA9-8D97-35FF6113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0A817-7176-453D-B20F-117B4C087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A271-F022-4A4B-AA89-CC460A5CC065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BD9E6-E9D7-4195-A7D0-C58E7D53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8432C-5205-4CD1-9EAD-BF74BD91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588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E748B-0B4B-48A3-A1FA-89E818D1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7E1A-64D9-46E7-8595-C249FCB3391E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F6E05-AA44-4B04-8E2E-2142E9B8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2FDC4-50C1-42D1-99FC-B099B484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494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D1C5-AB2A-462A-ADC1-CD62987D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F9006-5D06-4711-A4DA-61A09AC8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F9BB3-DB5B-41BC-A696-E3B116F83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696EB-851E-413B-8313-9EC99542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3726-5005-4FD0-A3F3-B41C91019DE2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4F1B2-5EB2-42F5-BC5D-1F9AD0C8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E3AB-94CA-4F35-B144-D06635B7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10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92A1-048C-49ED-839B-62DDA155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02627-FA07-4D0B-9C87-69CF18DF7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002C1-9945-4ED0-A3D7-4D949C79F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E3EE5-2BB5-47BC-9694-14B84EB3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FB3-CFFF-4EA9-8F48-92D88905327B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A99F-5DD2-407A-A6A1-32DC8B01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3C7E7-FF11-4DB0-AA35-A68E8E09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030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4A1B4-97DF-4C63-9FF7-5A898FA3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45A0C-9744-41D0-8038-55918440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FCE62-85D6-406C-A32C-C96FBC8DC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05E9-05B2-4F13-B14D-3460A8ADF6ED}" type="datetime8">
              <a:rPr lang="he-IL" smtClean="0"/>
              <a:t>05 אוגוסט 25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154F7-2A9A-4CF7-8E8D-BA70DE741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453C-62BC-4A49-8802-8650AC657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FFFC-B5A8-4387-821D-197FC501B0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528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evgeny-kolonsky/summer_seminar/blob/main/chi2_test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1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evgeny-kolonsky/summer_seminar/blob/main/Global_optimization.ipyn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>
                <a:cs typeface="+mn-cs"/>
              </a:rPr>
              <a:t>טיפ# 1: ממוצע משוקלל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634DF-775F-48AC-8E9F-1B5E25BF4631}"/>
              </a:ext>
            </a:extLst>
          </p:cNvPr>
          <p:cNvSpPr txBox="1"/>
          <p:nvPr/>
        </p:nvSpPr>
        <p:spPr>
          <a:xfrm>
            <a:off x="880533" y="6307667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>
                <a:effectLst/>
                <a:latin typeface="system-ui"/>
              </a:rPr>
              <a:t>John R. Taylor. </a:t>
            </a:r>
            <a:r>
              <a:rPr lang="en-US" sz="1400" b="0" i="1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>
                <a:effectLst/>
                <a:latin typeface="system-ui"/>
              </a:rPr>
              <a:t> University Science Books, 1996.</a:t>
            </a:r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409528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medical device&#10;&#10;AI-generated content may be incorrect.">
            <a:extLst>
              <a:ext uri="{FF2B5EF4-FFF2-40B4-BE49-F238E27FC236}">
                <a16:creationId xmlns:a16="http://schemas.microsoft.com/office/drawing/2014/main" id="{B9B4ECDF-5893-F85E-E357-AD057A58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1" t="28368" r="13488" b="29964"/>
          <a:stretch>
            <a:fillRect/>
          </a:stretch>
        </p:blipFill>
        <p:spPr>
          <a:xfrm rot="60000">
            <a:off x="3347448" y="2050187"/>
            <a:ext cx="7848006" cy="4049504"/>
          </a:xfrm>
          <a:prstGeom prst="rect">
            <a:avLst/>
          </a:prstGeom>
          <a:solidFill>
            <a:srgbClr val="FFFF00"/>
          </a:solidFill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794901" y="220174"/>
            <a:ext cx="463460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אלקטרון בשדה חשמלי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476961-C534-4AE8-C2AA-7442164246D3}"/>
              </a:ext>
            </a:extLst>
          </p:cNvPr>
          <p:cNvCxnSpPr>
            <a:cxnSpLocks/>
          </p:cNvCxnSpPr>
          <p:nvPr/>
        </p:nvCxnSpPr>
        <p:spPr>
          <a:xfrm rot="60000" flipH="1">
            <a:off x="3704416" y="4185087"/>
            <a:ext cx="3938495" cy="9656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3D35A25-8BB9-0078-20F7-E32EB77E4583}"/>
              </a:ext>
            </a:extLst>
          </p:cNvPr>
          <p:cNvCxnSpPr>
            <a:cxnSpLocks/>
          </p:cNvCxnSpPr>
          <p:nvPr/>
        </p:nvCxnSpPr>
        <p:spPr>
          <a:xfrm rot="60000" flipH="1" flipV="1">
            <a:off x="7570362" y="2598599"/>
            <a:ext cx="110649" cy="30588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5A6177A-C658-186E-466B-895B67AB4366}"/>
              </a:ext>
            </a:extLst>
          </p:cNvPr>
          <p:cNvSpPr txBox="1"/>
          <p:nvPr/>
        </p:nvSpPr>
        <p:spPr>
          <a:xfrm>
            <a:off x="7625686" y="2201302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ru-RU" sz="3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A1C8B-4C2C-9B4E-8742-E4D5209068AE}"/>
              </a:ext>
            </a:extLst>
          </p:cNvPr>
          <p:cNvSpPr txBox="1"/>
          <p:nvPr/>
        </p:nvSpPr>
        <p:spPr>
          <a:xfrm>
            <a:off x="3764257" y="4172827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36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AA44D3-15C1-4E4E-ED37-78848F721657}"/>
              </a:ext>
            </a:extLst>
          </p:cNvPr>
          <p:cNvSpPr txBox="1"/>
          <p:nvPr/>
        </p:nvSpPr>
        <p:spPr>
          <a:xfrm>
            <a:off x="8198230" y="2765386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>
                <a:latin typeface="Bodoni MT" panose="02070603080606020203" pitchFamily="18" charset="0"/>
              </a:rPr>
              <a:t>מתח האצה</a:t>
            </a:r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A</a:t>
            </a:r>
            <a:endParaRPr lang="ru-RU" i="1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A71CEF-41E1-20D4-E954-43FF3A962561}"/>
              </a:ext>
            </a:extLst>
          </p:cNvPr>
          <p:cNvSpPr txBox="1"/>
          <p:nvPr/>
        </p:nvSpPr>
        <p:spPr>
          <a:xfrm>
            <a:off x="5760502" y="2088274"/>
            <a:ext cx="122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מתח הסחה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latin typeface="Bodoni MT" panose="02070603080606020203" pitchFamily="18" charset="0"/>
              </a:rPr>
              <a:t>U</a:t>
            </a:r>
            <a:r>
              <a:rPr lang="en-US" i="1" baseline="-25000" dirty="0">
                <a:latin typeface="Bodoni MT" panose="02070603080606020203" pitchFamily="18" charset="0"/>
              </a:rPr>
              <a:t>P</a:t>
            </a:r>
            <a:endParaRPr lang="ru-RU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/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כאשר שדה חשמלי אחיד</a:t>
                </a:r>
              </a:p>
              <a:p>
                <a:pPr algn="r" rtl="1"/>
                <a:r>
                  <a:rPr lang="he-IL" dirty="0"/>
                  <a:t>מסלול של אלקטרון מתואר על ידי:</a:t>
                </a:r>
              </a:p>
              <a:p>
                <a:pPr algn="l"/>
                <a:r>
                  <a:rPr lang="he-IL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algn="r" rtl="1"/>
                <a:endParaRPr lang="ru-RU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BE4E24-38F5-A24A-FA16-29DD933D5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91" y="1091188"/>
                <a:ext cx="2683638" cy="1968103"/>
              </a:xfrm>
              <a:prstGeom prst="rect">
                <a:avLst/>
              </a:prstGeom>
              <a:blipFill>
                <a:blip r:embed="rId4"/>
                <a:stretch>
                  <a:fillRect l="-2045" t="-1548" r="-20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E9D20-3087-127C-C5E1-1ABC488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2143" y="6288783"/>
            <a:ext cx="2743200" cy="365125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10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5248C-24A5-4121-062C-0FA288483BA7}"/>
              </a:ext>
            </a:extLst>
          </p:cNvPr>
          <p:cNvSpPr txBox="1"/>
          <p:nvPr/>
        </p:nvSpPr>
        <p:spPr>
          <a:xfrm>
            <a:off x="4072483" y="4799163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+ + + + + + + + +</a:t>
            </a:r>
            <a:endParaRPr lang="ru-RU" sz="44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B9BAF-20F2-76D5-FEDB-68953994915F}"/>
              </a:ext>
            </a:extLst>
          </p:cNvPr>
          <p:cNvSpPr txBox="1"/>
          <p:nvPr/>
        </p:nvSpPr>
        <p:spPr>
          <a:xfrm>
            <a:off x="4072483" y="2937026"/>
            <a:ext cx="320236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b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- - - - - - - - - - - -  </a:t>
            </a:r>
            <a:endParaRPr lang="ru-RU" sz="4400" b="1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58EC5-4B2F-C450-AC25-483DCA075B5D}"/>
              </a:ext>
            </a:extLst>
          </p:cNvPr>
          <p:cNvSpPr txBox="1"/>
          <p:nvPr/>
        </p:nvSpPr>
        <p:spPr>
          <a:xfrm>
            <a:off x="1245520" y="4126660"/>
            <a:ext cx="22504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 – </a:t>
            </a:r>
            <a:r>
              <a:rPr lang="he-IL" dirty="0"/>
              <a:t>מרחק בין לוחות</a:t>
            </a:r>
          </a:p>
        </p:txBody>
      </p:sp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DBD5-4AE4-55EA-E3DD-47BDA5A7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233139-F0F8-E49A-9B90-36957BBC68BA}"/>
              </a:ext>
            </a:extLst>
          </p:cNvPr>
          <p:cNvSpPr txBox="1"/>
          <p:nvPr/>
        </p:nvSpPr>
        <p:spPr>
          <a:xfrm>
            <a:off x="4031172" y="364120"/>
            <a:ext cx="389241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מסלול של אלקטרון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45BBD0-2F70-497E-DC9D-88B519FE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11</a:t>
            </a:fld>
            <a:endParaRPr lang="he-IL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1C4A71F-0A9F-1257-66E6-7A9F5521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39" y="1072006"/>
            <a:ext cx="8953661" cy="55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1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5202967" y="287460"/>
            <a:ext cx="178606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קוד קצר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F511A-7051-A4E0-CCB9-F8695D8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0510" y="6356350"/>
            <a:ext cx="427299" cy="324793"/>
          </a:xfrm>
        </p:spPr>
        <p:txBody>
          <a:bodyPr/>
          <a:lstStyle/>
          <a:p>
            <a:fld id="{B38FFFFC-B5A8-4387-821D-197FC501B04E}" type="slidenum">
              <a:rPr lang="he-IL" smtClean="0"/>
              <a:t>12</a:t>
            </a:fld>
            <a:endParaRPr lang="he-IL"/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4A08B60-0ED9-DE1D-C7C0-BF50D9DC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85" y="993360"/>
            <a:ext cx="6727273" cy="551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53E6F1-C98C-0E7A-87C5-3273C26D6A8F}"/>
              </a:ext>
            </a:extLst>
          </p:cNvPr>
          <p:cNvSpPr txBox="1"/>
          <p:nvPr/>
        </p:nvSpPr>
        <p:spPr>
          <a:xfrm>
            <a:off x="254598" y="6505160"/>
            <a:ext cx="620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https://github.com/evgeny-kolonsky/summer_seminar/blob/main/chi2_test.ipynb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1215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CF7AC-439F-0DDC-5DD8-DDA288D2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5253" y="6524183"/>
            <a:ext cx="496747" cy="333817"/>
          </a:xfrm>
        </p:spPr>
        <p:txBody>
          <a:bodyPr/>
          <a:lstStyle/>
          <a:p>
            <a:fld id="{B38FFFFC-B5A8-4387-821D-197FC501B04E}" type="slidenum">
              <a:rPr lang="he-IL" smtClean="0"/>
              <a:t>13</a:t>
            </a:fld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309B5-9240-43DE-6EB3-F7A521DDED18}"/>
              </a:ext>
            </a:extLst>
          </p:cNvPr>
          <p:cNvSpPr txBox="1"/>
          <p:nvPr/>
        </p:nvSpPr>
        <p:spPr>
          <a:xfrm>
            <a:off x="4248535" y="195333"/>
            <a:ext cx="406393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התפלגות חי בריבוע</a:t>
            </a:r>
            <a:endParaRPr lang="he-IL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0C64-0A34-2AAC-CFB9-0421C3B42987}"/>
              </a:ext>
            </a:extLst>
          </p:cNvPr>
          <p:cNvSpPr/>
          <p:nvPr/>
        </p:nvSpPr>
        <p:spPr>
          <a:xfrm>
            <a:off x="613833" y="1502833"/>
            <a:ext cx="857250" cy="227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6B07BC-8FF4-C383-64C7-73CD9764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7" y="983974"/>
            <a:ext cx="10638185" cy="567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2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14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142609" y="333536"/>
            <a:ext cx="5917004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r" rtl="1"/>
            <a:r>
              <a:rPr lang="he-IL" sz="4000" dirty="0">
                <a:cs typeface="Arial"/>
              </a:rPr>
              <a:t>מידת התאמה בצורה של גרף</a:t>
            </a:r>
            <a:endParaRPr lang="he-IL" sz="4000" dirty="0">
              <a:ea typeface="Calibri"/>
              <a:cs typeface="Arial"/>
            </a:endParaRPr>
          </a:p>
        </p:txBody>
      </p:sp>
      <p:pic>
        <p:nvPicPr>
          <p:cNvPr id="4" name="Picture 3" descr="A graph of a graph with a green line&#10;&#10;AI-generated content may be incorrect.">
            <a:extLst>
              <a:ext uri="{FF2B5EF4-FFF2-40B4-BE49-F238E27FC236}">
                <a16:creationId xmlns:a16="http://schemas.microsoft.com/office/drawing/2014/main" id="{9B255D7C-BAB0-4970-12CE-F09CB8C2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100" y="1044850"/>
            <a:ext cx="7559951" cy="5733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EB73E7-D9DF-D078-E8B1-032C4DC1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06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E285D-DE1F-FA83-3A42-8C538211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4416C-B5BB-5C6E-A9B1-A6D5D68A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4230" y="6501034"/>
            <a:ext cx="577770" cy="356966"/>
          </a:xfrm>
        </p:spPr>
        <p:txBody>
          <a:bodyPr/>
          <a:lstStyle/>
          <a:p>
            <a:fld id="{B38FFFFC-B5A8-4387-821D-197FC501B04E}" type="slidenum">
              <a:rPr lang="he-IL" smtClean="0"/>
              <a:t>15</a:t>
            </a:fld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C03AA-7987-5D4C-2E80-DC4C04A683D6}"/>
              </a:ext>
            </a:extLst>
          </p:cNvPr>
          <p:cNvSpPr txBox="1"/>
          <p:nvPr/>
        </p:nvSpPr>
        <p:spPr>
          <a:xfrm>
            <a:off x="3381154" y="362844"/>
            <a:ext cx="587853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 dirty="0"/>
              <a:t>לקחנו יותר מדידות מהתמונה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4CE54B3-E5FA-0515-A194-FD52B96F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374" y="1070730"/>
            <a:ext cx="7606370" cy="576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9954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325051-5EDB-93E0-7FC6-7471D7C8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673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84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5FF3E-F656-0826-A021-97EB4BED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B02385E-F436-FA9E-7310-DEB94065CAF3}"/>
              </a:ext>
            </a:extLst>
          </p:cNvPr>
          <p:cNvSpPr txBox="1"/>
          <p:nvPr/>
        </p:nvSpPr>
        <p:spPr>
          <a:xfrm>
            <a:off x="2932313" y="362844"/>
            <a:ext cx="632737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נניח שמדדנו עם דיוק יותר גבוה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A7DB4-EAB5-26DE-FEBB-BE1A20D2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9489" y="6425799"/>
            <a:ext cx="554620" cy="287518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16</a:t>
            </a:fld>
            <a:endParaRPr lang="he-IL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665DF8B-FA8A-65F1-F958-591F382B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30" y="1105383"/>
            <a:ext cx="7490628" cy="56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/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9960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6234-FC9D-45CC-E07B-E9D3B59B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2" y="5754756"/>
                <a:ext cx="1305101" cy="276999"/>
              </a:xfrm>
              <a:prstGeom prst="rect">
                <a:avLst/>
              </a:prstGeom>
              <a:blipFill>
                <a:blip r:embed="rId4"/>
                <a:stretch>
                  <a:fillRect l="-4206" t="-2222" r="-4206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2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CCF86-677B-90EC-2C8C-6E57CB8B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738" y="6356350"/>
            <a:ext cx="371061" cy="312807"/>
          </a:xfrm>
        </p:spPr>
        <p:txBody>
          <a:bodyPr/>
          <a:lstStyle/>
          <a:p>
            <a:fld id="{B38FFFFC-B5A8-4387-821D-197FC501B04E}" type="slidenum">
              <a:rPr lang="he-IL" smtClean="0"/>
              <a:t>17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/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vs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he-IL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he-IL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C597B-9AFB-41C4-6456-8A0B571E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715" y="476289"/>
                <a:ext cx="216790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erson in a red shirt punching another person&#10;&#10;AI-generated content may be incorrect.">
            <a:extLst>
              <a:ext uri="{FF2B5EF4-FFF2-40B4-BE49-F238E27FC236}">
                <a16:creationId xmlns:a16="http://schemas.microsoft.com/office/drawing/2014/main" id="{54C0D290-4282-F2A1-4E8D-94CE1F0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03" y="1373521"/>
            <a:ext cx="3338793" cy="50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7888-1807-451C-ABB2-4C8200014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8891"/>
            <a:ext cx="9144000" cy="1941850"/>
          </a:xfrm>
        </p:spPr>
        <p:txBody>
          <a:bodyPr>
            <a:normAutofit/>
          </a:bodyPr>
          <a:lstStyle/>
          <a:p>
            <a:r>
              <a:rPr lang="he-IL" dirty="0">
                <a:cs typeface="+mn-cs"/>
              </a:rPr>
              <a:t>טיפ# 3:</a:t>
            </a:r>
            <a:br>
              <a:rPr lang="en-US" dirty="0">
                <a:cs typeface="+mn-cs"/>
              </a:rPr>
            </a:br>
            <a:r>
              <a:rPr lang="he-IL" dirty="0">
                <a:cs typeface="+mn-cs"/>
              </a:rPr>
              <a:t> רגרסיה לינארית: גילוי נאות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334B0-9B20-4483-80F0-BF1F6A13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370" y="6356351"/>
            <a:ext cx="392430" cy="353060"/>
          </a:xfrm>
        </p:spPr>
        <p:txBody>
          <a:bodyPr/>
          <a:lstStyle/>
          <a:p>
            <a:fld id="{A263F1A8-BC7B-4008-A955-96F8F4A3B8CB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368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C081-11A5-C286-448C-EB6B1254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הנחות של רגרסיה</a:t>
            </a:r>
            <a:r>
              <a:rPr lang="en-US" sz="4000" dirty="0">
                <a:latin typeface="Arial (Body)"/>
                <a:cs typeface="+mn-cs"/>
              </a:rPr>
              <a:t>  </a:t>
            </a:r>
            <a:endParaRPr lang="he-IL" sz="4000" dirty="0">
              <a:latin typeface="Arial (Body)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0571F-D6F8-0255-5B7E-EA00534D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9531" y="6366078"/>
            <a:ext cx="370380" cy="329997"/>
          </a:xfrm>
        </p:spPr>
        <p:txBody>
          <a:bodyPr/>
          <a:lstStyle/>
          <a:p>
            <a:fld id="{A263F1A8-BC7B-4008-A955-96F8F4A3B8CB}" type="slidenum">
              <a:rPr lang="he-IL" smtClean="0"/>
              <a:t>19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B87905-4613-9AA8-6BD7-428C1E58D00D}"/>
                  </a:ext>
                </a:extLst>
              </p:cNvPr>
              <p:cNvSpPr txBox="1"/>
              <p:nvPr/>
            </p:nvSpPr>
            <p:spPr>
              <a:xfrm>
                <a:off x="9343747" y="3161144"/>
                <a:ext cx="2286000" cy="1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pPr/>
                <a:br>
                  <a:rPr lang="en-US" sz="2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B87905-4613-9AA8-6BD7-428C1E58D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747" y="3161144"/>
                <a:ext cx="2286000" cy="1360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8" name="Picture 14">
            <a:extLst>
              <a:ext uri="{FF2B5EF4-FFF2-40B4-BE49-F238E27FC236}">
                <a16:creationId xmlns:a16="http://schemas.microsoft.com/office/drawing/2014/main" id="{7811A833-83F4-BDE3-A082-6694ADC7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79" y="1722145"/>
            <a:ext cx="6244991" cy="47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1D5682-1589-695A-F743-9AF6191B8588}"/>
                  </a:ext>
                </a:extLst>
              </p:cNvPr>
              <p:cNvSpPr txBox="1"/>
              <p:nvPr/>
            </p:nvSpPr>
            <p:spPr>
              <a:xfrm>
                <a:off x="9193530" y="1779488"/>
                <a:ext cx="2286000" cy="430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1D5682-1589-695A-F743-9AF6191B8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530" y="1779488"/>
                <a:ext cx="2286000" cy="4309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06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3991096" y="339917"/>
            <a:ext cx="42098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ממוצע של </a:t>
            </a:r>
            <a:r>
              <a:rPr lang="en-US" sz="4000"/>
              <a:t>N</a:t>
            </a:r>
            <a:r>
              <a:rPr lang="he-IL" sz="4000"/>
              <a:t> מדידות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….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668" y="1354758"/>
                <a:ext cx="1386533" cy="307777"/>
              </a:xfrm>
              <a:prstGeom prst="rect">
                <a:avLst/>
              </a:prstGeom>
              <a:blipFill>
                <a:blip r:embed="rId2"/>
                <a:stretch>
                  <a:fillRect l="-1762" r="-441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5196550" y="1355169"/>
            <a:ext cx="114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/>
              <a:t>מדידות</a:t>
            </a:r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27" y="2338411"/>
                <a:ext cx="1521442" cy="50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/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F4122E-FFA8-42BD-A9B9-E1BB7546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744" y="4780523"/>
                <a:ext cx="282821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/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4033122-D05C-487A-9218-17517C794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944" y="4762202"/>
                <a:ext cx="923906" cy="524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240639F-F71A-3846-3459-45DC507F7AE6}"/>
              </a:ext>
            </a:extLst>
          </p:cNvPr>
          <p:cNvSpPr txBox="1"/>
          <p:nvPr/>
        </p:nvSpPr>
        <p:spPr>
          <a:xfrm>
            <a:off x="2790306" y="3145579"/>
            <a:ext cx="54518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אבל! רק אם:</a:t>
            </a:r>
          </a:p>
          <a:p>
            <a:pPr marL="342900" indent="-342900" algn="r" rtl="1">
              <a:buAutoNum type="arabicParenR"/>
            </a:pPr>
            <a:r>
              <a:rPr lang="he-IL"/>
              <a:t>מדידות בלתי תלויות</a:t>
            </a:r>
          </a:p>
          <a:p>
            <a:pPr marL="342900" indent="-342900" algn="r" rtl="1">
              <a:buAutoNum type="arabicParenR"/>
            </a:pPr>
            <a:r>
              <a:rPr lang="he-IL"/>
              <a:t>כל המדידה שייכת לאותה ההתפלגות (נורמלית)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93D297E-F8C6-7FC1-09C0-816F9F03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9007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07D83-62DD-2C9B-7DF1-5F162813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6" y="6356350"/>
            <a:ext cx="428624" cy="339725"/>
          </a:xfrm>
        </p:spPr>
        <p:txBody>
          <a:bodyPr/>
          <a:lstStyle/>
          <a:p>
            <a:fld id="{A263F1A8-BC7B-4008-A955-96F8F4A3B8CB}" type="slidenum">
              <a:rPr lang="he-IL" smtClean="0"/>
              <a:t>20</a:t>
            </a:fld>
            <a:endParaRPr lang="he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BD6627-0A39-9CC7-AE00-C39C363F1B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946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יישום רגרסיה </a:t>
            </a:r>
            <a:r>
              <a:rPr lang="he-IL" sz="4000" dirty="0" err="1">
                <a:latin typeface="Arial (Body)"/>
                <a:cs typeface="+mn-cs"/>
              </a:rPr>
              <a:t>בפייתון</a:t>
            </a:r>
            <a:endParaRPr lang="he-IL" sz="4000" dirty="0">
              <a:latin typeface="Arial (Body)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39AC-4291-7890-EFED-6737A7F0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57" y="1375641"/>
            <a:ext cx="691611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2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89C8-43E2-B128-EFF6-5F506272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איך לעשות רגרסיה לפונקציה ללא איבר חופשי?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86A99-F816-5B21-6D2E-EEA1CABE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0500" y="6315711"/>
            <a:ext cx="434340" cy="313690"/>
          </a:xfrm>
        </p:spPr>
        <p:txBody>
          <a:bodyPr/>
          <a:lstStyle/>
          <a:p>
            <a:fld id="{A263F1A8-BC7B-4008-A955-96F8F4A3B8CB}" type="slidenum">
              <a:rPr lang="he-IL" smtClean="0"/>
              <a:t>21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3763C0-F55F-BEE8-E8DB-E84C1AA2DE0F}"/>
                  </a:ext>
                </a:extLst>
              </p:cNvPr>
              <p:cNvSpPr txBox="1"/>
              <p:nvPr/>
            </p:nvSpPr>
            <p:spPr>
              <a:xfrm>
                <a:off x="9489440" y="1945662"/>
                <a:ext cx="2286000" cy="430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US" sz="2800" b="0" dirty="0"/>
                </a:br>
                <a:endParaRPr lang="en-US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3763C0-F55F-BEE8-E8DB-E84C1AA2D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440" y="1945662"/>
                <a:ext cx="2286000" cy="4309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536E3-140E-C232-57A4-76F8F7E8B124}"/>
                  </a:ext>
                </a:extLst>
              </p:cNvPr>
              <p:cNvSpPr txBox="1"/>
              <p:nvPr/>
            </p:nvSpPr>
            <p:spPr>
              <a:xfrm>
                <a:off x="9088863" y="3094152"/>
                <a:ext cx="2965977" cy="2504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/>
                <a:br>
                  <a:rPr lang="en-US" sz="2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B536E3-140E-C232-57A4-76F8F7E8B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863" y="3094152"/>
                <a:ext cx="2965977" cy="2504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2" name="Picture 10">
            <a:extLst>
              <a:ext uri="{FF2B5EF4-FFF2-40B4-BE49-F238E27FC236}">
                <a16:creationId xmlns:a16="http://schemas.microsoft.com/office/drawing/2014/main" id="{6B637B05-4B56-AC79-096C-4465620C3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935" y="1945662"/>
            <a:ext cx="55245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6C98-FF90-B83B-DAEF-92E62525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he-IL" sz="4000" dirty="0">
                <a:latin typeface="Arial (Body)"/>
                <a:cs typeface="+mn-cs"/>
              </a:rPr>
              <a:t>יישום ממוצע משוקלל בחישוב של שיפוע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AF4A-124F-9603-2665-1AA8CE9B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5660" y="6356350"/>
            <a:ext cx="358140" cy="421640"/>
          </a:xfrm>
        </p:spPr>
        <p:txBody>
          <a:bodyPr/>
          <a:lstStyle/>
          <a:p>
            <a:fld id="{A263F1A8-BC7B-4008-A955-96F8F4A3B8CB}" type="slidenum">
              <a:rPr lang="he-IL" smtClean="0"/>
              <a:t>22</a:t>
            </a:fld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35036-01B7-90A9-5F2E-ED66F943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45" y="1822937"/>
            <a:ext cx="6306430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96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2A4B827-BAFF-4C55-B28F-EEED25B1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585631"/>
            <a:ext cx="11557000" cy="42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Badge Tick1 outline">
            <a:extLst>
              <a:ext uri="{FF2B5EF4-FFF2-40B4-BE49-F238E27FC236}">
                <a16:creationId xmlns:a16="http://schemas.microsoft.com/office/drawing/2014/main" id="{8D213357-C8D8-74DE-03DD-25F472D55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8592" y="2724809"/>
            <a:ext cx="825208" cy="8252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B6D03-5FE6-DDDC-73D6-1AA1ABFA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155" y="6382074"/>
            <a:ext cx="434665" cy="369332"/>
          </a:xfrm>
        </p:spPr>
        <p:txBody>
          <a:bodyPr/>
          <a:lstStyle/>
          <a:p>
            <a:fld id="{A263F1A8-BC7B-4008-A955-96F8F4A3B8CB}" type="slidenum">
              <a:rPr lang="he-IL" smtClean="0"/>
              <a:t>23</a:t>
            </a:fld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B833A0-600D-C297-1E2D-539DE7923727}"/>
              </a:ext>
            </a:extLst>
          </p:cNvPr>
          <p:cNvSpPr txBox="1">
            <a:spLocks/>
          </p:cNvSpPr>
          <p:nvPr/>
        </p:nvSpPr>
        <p:spPr>
          <a:xfrm>
            <a:off x="1183888" y="64390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בליעת קרינת </a:t>
            </a:r>
            <a:r>
              <a:rPr lang="el-GR" sz="4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γ</a:t>
            </a:r>
            <a:r>
              <a:rPr lang="he-IL" sz="4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lang="he-IL" sz="4000" dirty="0">
                <a:latin typeface="Arial (Body)"/>
                <a:cs typeface="+mn-cs"/>
              </a:rPr>
              <a:t>בעופרת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74E4D-89AE-D734-F5C1-1431BCCFBB17}"/>
              </a:ext>
            </a:extLst>
          </p:cNvPr>
          <p:cNvSpPr txBox="1"/>
          <p:nvPr/>
        </p:nvSpPr>
        <p:spPr>
          <a:xfrm>
            <a:off x="2087245" y="6221889"/>
            <a:ext cx="244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בכל מדידה שגיאה 3%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3C7C2A-B966-D983-DB47-1B210A3A46F2}"/>
                  </a:ext>
                </a:extLst>
              </p:cNvPr>
              <p:cNvSpPr txBox="1"/>
              <p:nvPr/>
            </p:nvSpPr>
            <p:spPr>
              <a:xfrm>
                <a:off x="3057484" y="2408857"/>
                <a:ext cx="1743298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he-I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br>
                  <a:rPr lang="en-US" sz="2000" b="0" dirty="0"/>
                </a:br>
                <a:endParaRPr lang="en-US" sz="2000" dirty="0"/>
              </a:p>
              <a:p>
                <a:endParaRPr lang="en-US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3C7C2A-B966-D983-DB47-1B210A3A4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484" y="2408857"/>
                <a:ext cx="1743298" cy="928844"/>
              </a:xfrm>
              <a:prstGeom prst="rect">
                <a:avLst/>
              </a:prstGeom>
              <a:blipFill>
                <a:blip r:embed="rId5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2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8E42-6B43-ACDF-9F06-EDEEC4F4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9B702A3-27C5-EBBC-7690-09A0B459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80" y="1562308"/>
            <a:ext cx="6313522" cy="472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97829-2269-2EFA-0311-DEEECC8C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513" y="6351045"/>
            <a:ext cx="361950" cy="349250"/>
          </a:xfrm>
        </p:spPr>
        <p:txBody>
          <a:bodyPr/>
          <a:lstStyle/>
          <a:p>
            <a:fld id="{A263F1A8-BC7B-4008-A955-96F8F4A3B8CB}" type="slidenum">
              <a:rPr lang="he-IL" smtClean="0"/>
              <a:t>24</a:t>
            </a:fld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8ACAF9-777E-ECB6-AE64-3961A3CB94DC}"/>
              </a:ext>
            </a:extLst>
          </p:cNvPr>
          <p:cNvSpPr txBox="1">
            <a:spLocks/>
          </p:cNvSpPr>
          <p:nvPr/>
        </p:nvSpPr>
        <p:spPr>
          <a:xfrm>
            <a:off x="1183888" y="643907"/>
            <a:ext cx="10515600" cy="6819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dirty="0">
                <a:latin typeface="Arial (Body)"/>
                <a:cs typeface="+mn-cs"/>
              </a:rPr>
              <a:t>פריקה של קבל</a:t>
            </a:r>
            <a:r>
              <a:rPr lang="en-US" sz="4000" dirty="0">
                <a:latin typeface="Arial (Body)"/>
                <a:cs typeface="+mn-cs"/>
              </a:rPr>
              <a:t> </a:t>
            </a:r>
            <a:r>
              <a:rPr lang="he-IL" sz="4000" dirty="0">
                <a:latin typeface="Arial (Body)"/>
                <a:cs typeface="+mn-cs"/>
              </a:rPr>
              <a:t>לוחות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FA624-4DFC-23E6-0E5E-D5199776B1BA}"/>
                  </a:ext>
                </a:extLst>
              </p:cNvPr>
              <p:cNvSpPr txBox="1"/>
              <p:nvPr/>
            </p:nvSpPr>
            <p:spPr>
              <a:xfrm>
                <a:off x="6662400" y="4122821"/>
                <a:ext cx="2353263" cy="841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FA624-4DFC-23E6-0E5E-D5199776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400" y="4122821"/>
                <a:ext cx="2353263" cy="841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0E4848-1C95-2423-36D1-668E44CD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98" y="1531602"/>
            <a:ext cx="5100170" cy="4044345"/>
          </a:xfrm>
          <a:prstGeom prst="rect">
            <a:avLst/>
          </a:prstGeom>
        </p:spPr>
      </p:pic>
      <p:pic>
        <p:nvPicPr>
          <p:cNvPr id="5" name="Graphic 4" descr="Badge Tick1 outline">
            <a:extLst>
              <a:ext uri="{FF2B5EF4-FFF2-40B4-BE49-F238E27FC236}">
                <a16:creationId xmlns:a16="http://schemas.microsoft.com/office/drawing/2014/main" id="{043C3487-F22D-9E0C-AC98-1880D714C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3823" y="3016396"/>
            <a:ext cx="825208" cy="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80ECA5-DC65-4791-80C8-712CC3D0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7" y="1652337"/>
            <a:ext cx="550545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F4DEA2-F523-6A52-EECE-82D7DE56FC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11553" y="405558"/>
                <a:ext cx="11004395" cy="1597063"/>
              </a:xfrm>
            </p:spPr>
            <p:txBody>
              <a:bodyPr>
                <a:normAutofit fontScale="90000"/>
              </a:bodyPr>
              <a:lstStyle/>
              <a:p>
                <a:pPr algn="ctr" rtl="1"/>
                <a:r>
                  <a:rPr lang="he-IL" dirty="0">
                    <a:cs typeface="+mn-cs"/>
                  </a:rPr>
                  <a:t>קיטוב של גלי מיקרו</a:t>
                </a:r>
                <a:br>
                  <a:rPr lang="en-US" dirty="0">
                    <a:cs typeface="+mn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/>
                                </a:rPr>
                                <m:t>0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br>
                  <a:rPr lang="he-IL" dirty="0">
                    <a:cs typeface="Arial"/>
                  </a:rPr>
                </a:br>
                <a:r>
                  <a:rPr lang="en-US" dirty="0">
                    <a:cs typeface="+mn-cs"/>
                  </a:rPr>
                  <a:t> </a:t>
                </a:r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F4DEA2-F523-6A52-EECE-82D7DE56F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1553" y="405558"/>
                <a:ext cx="11004395" cy="1597063"/>
              </a:xfrm>
              <a:blipFill>
                <a:blip r:embed="rId3"/>
                <a:stretch>
                  <a:fillRect t="-160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1D86-1D53-1309-DC3B-74EA841F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75" y="6333330"/>
            <a:ext cx="419273" cy="334169"/>
          </a:xfrm>
        </p:spPr>
        <p:txBody>
          <a:bodyPr/>
          <a:lstStyle/>
          <a:p>
            <a:fld id="{A263F1A8-BC7B-4008-A955-96F8F4A3B8CB}" type="slidenum">
              <a:rPr lang="he-IL" smtClean="0"/>
              <a:t>25</a:t>
            </a:fld>
            <a:endParaRPr lang="he-IL" dirty="0"/>
          </a:p>
        </p:txBody>
      </p:sp>
      <p:pic>
        <p:nvPicPr>
          <p:cNvPr id="3" name="Graphic 2" descr="Badge Cross outline">
            <a:extLst>
              <a:ext uri="{FF2B5EF4-FFF2-40B4-BE49-F238E27FC236}">
                <a16:creationId xmlns:a16="http://schemas.microsoft.com/office/drawing/2014/main" id="{0BD28031-7F88-0B7A-8FBA-6915EAF4C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2920" y="5920727"/>
            <a:ext cx="825208" cy="82520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8FE7E8-9CCF-25B8-9AB3-9A6F02622947}"/>
              </a:ext>
            </a:extLst>
          </p:cNvPr>
          <p:cNvCxnSpPr>
            <a:cxnSpLocks/>
          </p:cNvCxnSpPr>
          <p:nvPr/>
        </p:nvCxnSpPr>
        <p:spPr>
          <a:xfrm flipV="1">
            <a:off x="1084273" y="1752600"/>
            <a:ext cx="4681527" cy="345306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DD0613-84B1-4622-AA49-420CCA2A7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2337"/>
            <a:ext cx="54006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73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46B56C-BDD8-46E8-9F1C-8638E1860F2F}"/>
                  </a:ext>
                </a:extLst>
              </p:cNvPr>
              <p:cNvSpPr txBox="1"/>
              <p:nvPr/>
            </p:nvSpPr>
            <p:spPr>
              <a:xfrm>
                <a:off x="2649542" y="195333"/>
                <a:ext cx="7261924" cy="193899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/>
                <a:r>
                  <a:rPr lang="he-IL" sz="4000" dirty="0">
                    <a:cs typeface="Arial"/>
                  </a:rPr>
                  <a:t>התאמה לא-לינארית עם 4 פרמטרים</a:t>
                </a:r>
              </a:p>
              <a:p>
                <a:pPr algn="ctr"/>
                <a:endParaRPr lang="he-IL" sz="4000" dirty="0">
                  <a:cs typeface="Arial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𝜔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he-IL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46B56C-BDD8-46E8-9F1C-8638E1860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2" y="195333"/>
                <a:ext cx="7261924" cy="1938992"/>
              </a:xfrm>
              <a:prstGeom prst="rect">
                <a:avLst/>
              </a:prstGeom>
              <a:blipFill>
                <a:blip r:embed="rId2"/>
                <a:stretch>
                  <a:fillRect l="-2519" t="-5660" r="-2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D3605-369B-4180-9047-0DAFC536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960" y="6382358"/>
            <a:ext cx="513080" cy="307777"/>
          </a:xfrm>
        </p:spPr>
        <p:txBody>
          <a:bodyPr/>
          <a:lstStyle/>
          <a:p>
            <a:fld id="{A263F1A8-BC7B-4008-A955-96F8F4A3B8CB}" type="slidenum">
              <a:rPr lang="he-IL" smtClean="0"/>
              <a:t>26</a:t>
            </a:fld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7028B-C72B-00F1-7915-A7F2FC8C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573593"/>
            <a:ext cx="5296359" cy="2743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0265EE-867A-D481-86D5-1C3CEA67B793}"/>
              </a:ext>
            </a:extLst>
          </p:cNvPr>
          <p:cNvSpPr txBox="1"/>
          <p:nvPr/>
        </p:nvSpPr>
        <p:spPr>
          <a:xfrm>
            <a:off x="6571872" y="5977054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לפעמים לכדאי להגדיר </a:t>
            </a:r>
            <a:r>
              <a:rPr lang="he-IL" dirty="0">
                <a:highlight>
                  <a:srgbClr val="FFFF00"/>
                </a:highlight>
              </a:rPr>
              <a:t>פרמטרים התחלתיים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CE983-6273-420D-AE6A-83FC3C22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31" y="2573593"/>
            <a:ext cx="5867308" cy="30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8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B504B-8390-6035-2B70-45E47497B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794EB8-18F9-A7D1-0BD2-55883C3B747D}"/>
                  </a:ext>
                </a:extLst>
              </p:cNvPr>
              <p:cNvSpPr txBox="1"/>
              <p:nvPr/>
            </p:nvSpPr>
            <p:spPr>
              <a:xfrm>
                <a:off x="2649542" y="195333"/>
                <a:ext cx="7261924" cy="196207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/>
                <a:r>
                  <a:rPr lang="he-IL" sz="4000" dirty="0">
                    <a:cs typeface="Arial"/>
                  </a:rPr>
                  <a:t>התאמה לא-לינארית עם 5 פרמטרים</a:t>
                </a:r>
              </a:p>
              <a:p>
                <a:pPr algn="ctr"/>
                <a:endParaRPr lang="he-IL" sz="4000" dirty="0">
                  <a:cs typeface="Arial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−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/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𝜏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𝜔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he-IL" sz="4000" dirty="0">
                  <a:cs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794EB8-18F9-A7D1-0BD2-55883C3B7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2" y="195333"/>
                <a:ext cx="7261924" cy="1962076"/>
              </a:xfrm>
              <a:prstGeom prst="rect">
                <a:avLst/>
              </a:prstGeom>
              <a:blipFill>
                <a:blip r:embed="rId2"/>
                <a:stretch>
                  <a:fillRect l="-2519" t="-5590" r="-22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D338B-D2DC-511B-3422-BE118389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960" y="6382358"/>
            <a:ext cx="513080" cy="307777"/>
          </a:xfrm>
        </p:spPr>
        <p:txBody>
          <a:bodyPr/>
          <a:lstStyle/>
          <a:p>
            <a:fld id="{A263F1A8-BC7B-4008-A955-96F8F4A3B8CB}" type="slidenum">
              <a:rPr lang="he-IL" smtClean="0"/>
              <a:t>27</a:t>
            </a:fld>
            <a:endParaRPr lang="he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3112E-D77F-9CA4-0693-3EAC1A852607}"/>
              </a:ext>
            </a:extLst>
          </p:cNvPr>
          <p:cNvSpPr txBox="1"/>
          <p:nvPr/>
        </p:nvSpPr>
        <p:spPr>
          <a:xfrm>
            <a:off x="4999326" y="5977054"/>
            <a:ext cx="562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 צריך להגדיר </a:t>
            </a:r>
            <a:r>
              <a:rPr lang="he-IL" dirty="0">
                <a:highlight>
                  <a:srgbClr val="FFFF00"/>
                </a:highlight>
              </a:rPr>
              <a:t>פרמטרים התחלתיים והגבלות למרחב פרמטרים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27103D-4254-416D-AED5-02BF2C4A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7" y="2573591"/>
            <a:ext cx="5763903" cy="275818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62FA140-7B56-4852-BA5F-7C13C369C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122" y="2563428"/>
            <a:ext cx="5692977" cy="29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880A4-A79B-7141-06BA-2EA2019A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5710" y="6333491"/>
            <a:ext cx="449580" cy="307340"/>
          </a:xfrm>
        </p:spPr>
        <p:txBody>
          <a:bodyPr/>
          <a:lstStyle/>
          <a:p>
            <a:fld id="{A263F1A8-BC7B-4008-A955-96F8F4A3B8CB}" type="slidenum">
              <a:rPr lang="he-IL" smtClean="0"/>
              <a:t>28</a:t>
            </a:fld>
            <a:endParaRPr lang="he-IL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97795A5-AB8A-FDC5-9CA3-72A8ABF0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39" y="2941190"/>
            <a:ext cx="10415424" cy="383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79AEB-0056-AF89-335E-A5D9CD93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39" y="1450703"/>
            <a:ext cx="5357324" cy="1432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835BD-269B-B9F6-FCBF-EFF7624E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207" y="1508506"/>
            <a:ext cx="5342083" cy="1432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CB4EF4-5930-5599-6851-40B0303CEDE6}"/>
                  </a:ext>
                </a:extLst>
              </p:cNvPr>
              <p:cNvSpPr txBox="1"/>
              <p:nvPr/>
            </p:nvSpPr>
            <p:spPr>
              <a:xfrm>
                <a:off x="2363342" y="192571"/>
                <a:ext cx="735009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1" anchor="t">
                <a:spAutoFit/>
              </a:bodyPr>
              <a:lstStyle/>
              <a:p>
                <a:pPr algn="ctr" rtl="1"/>
                <a:r>
                  <a:rPr lang="he-IL" sz="4000" dirty="0">
                    <a:cs typeface="Arial"/>
                  </a:rPr>
                  <a:t>התאמה לא-לינארית</a:t>
                </a:r>
                <a:r>
                  <a:rPr lang="en-US" sz="4000" dirty="0">
                    <a:cs typeface="Arial"/>
                  </a:rPr>
                  <a:t> </a:t>
                </a:r>
                <a:r>
                  <a:rPr lang="he-IL" sz="4000" dirty="0">
                    <a:cs typeface="Arial"/>
                  </a:rPr>
                  <a:t>עם 6 פרמטרים</a:t>
                </a:r>
                <a:endParaRPr lang="en-US" sz="4000" dirty="0">
                  <a:cs typeface="Arial"/>
                </a:endParaRPr>
              </a:p>
              <a:p>
                <a:pPr algn="ct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cs typeface="Arial"/>
                        </a:rPr>
                        <m:t>𝐴</m:t>
                      </m:r>
                      <m:func>
                        <m:func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cs typeface="Arial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𝑡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  <m:t>𝜑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cs typeface="Arial"/>
                            </a:rPr>
                            <m:t>𝐵</m:t>
                          </m:r>
                          <m:func>
                            <m:func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  <a:cs typeface="Arial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cs typeface="Arial"/>
                                        </a:rPr>
                                        <m:t>𝑑𝑟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he-IL" sz="3200" dirty="0">
                  <a:cs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CB4EF4-5930-5599-6851-40B0303CE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42" y="192571"/>
                <a:ext cx="7350090" cy="1200329"/>
              </a:xfrm>
              <a:prstGeom prst="rect">
                <a:avLst/>
              </a:prstGeom>
              <a:blipFill>
                <a:blip r:embed="rId5"/>
                <a:stretch>
                  <a:fillRect l="-1577" t="-10204" r="-166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483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B969A-5E1F-2A5A-DF0E-5155C821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7080" y="6356350"/>
            <a:ext cx="426720" cy="398780"/>
          </a:xfrm>
        </p:spPr>
        <p:txBody>
          <a:bodyPr/>
          <a:lstStyle/>
          <a:p>
            <a:fld id="{A263F1A8-BC7B-4008-A955-96F8F4A3B8CB}" type="slidenum">
              <a:rPr lang="he-IL" smtClean="0"/>
              <a:t>29</a:t>
            </a:fld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378C2-F1AA-DD70-F00C-3AD4B361C9B2}"/>
              </a:ext>
            </a:extLst>
          </p:cNvPr>
          <p:cNvSpPr txBox="1"/>
          <p:nvPr/>
        </p:nvSpPr>
        <p:spPr>
          <a:xfrm>
            <a:off x="365438" y="6417240"/>
            <a:ext cx="6024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https://github.com/evgeny-kolonsky/summer_seminar/blob/main/Global_optimization.ipynb</a:t>
            </a:r>
            <a:endParaRPr lang="ru-RU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060017-5674-72C4-B623-9C29D2D1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3" y="1291821"/>
            <a:ext cx="6157494" cy="4442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58DB5-3CB6-754A-3138-6C9BC4FCFD08}"/>
              </a:ext>
            </a:extLst>
          </p:cNvPr>
          <p:cNvSpPr txBox="1"/>
          <p:nvPr/>
        </p:nvSpPr>
        <p:spPr>
          <a:xfrm>
            <a:off x="1238778" y="305382"/>
            <a:ext cx="8868646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 rtl="1"/>
            <a:r>
              <a:rPr lang="he-IL" sz="4000" dirty="0">
                <a:cs typeface="Arial"/>
              </a:rPr>
              <a:t>ספריה שיודעת לעשות </a:t>
            </a:r>
            <a:r>
              <a:rPr lang="en-US" sz="4000" dirty="0">
                <a:cs typeface="Arial"/>
              </a:rPr>
              <a:t>Global optimization </a:t>
            </a:r>
            <a:endParaRPr lang="he-IL" sz="4000" dirty="0">
              <a:cs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BFC304-074C-4AF0-B4FC-828F3BA4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109256"/>
            <a:ext cx="5306496" cy="230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4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881071" y="195333"/>
            <a:ext cx="3132589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משוקלל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/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he-IL" sz="20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D25469-4F3E-4124-9C1C-5CB6858F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197" y="1361466"/>
                <a:ext cx="70532" cy="307777"/>
              </a:xfrm>
              <a:prstGeom prst="rect">
                <a:avLst/>
              </a:prstGeom>
              <a:blipFill>
                <a:blip r:embed="rId2"/>
                <a:stretch>
                  <a:fillRect l="-100000" r="-354545" b="-176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F9B7DA1-97DD-4C2E-B271-ACC1FF464D3F}"/>
              </a:ext>
            </a:extLst>
          </p:cNvPr>
          <p:cNvSpPr txBox="1"/>
          <p:nvPr/>
        </p:nvSpPr>
        <p:spPr>
          <a:xfrm>
            <a:off x="6536453" y="1349655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A</a:t>
            </a:r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5ABD-09E6-4A1F-8AD4-F2A55CD11A95}"/>
              </a:ext>
            </a:extLst>
          </p:cNvPr>
          <p:cNvSpPr txBox="1"/>
          <p:nvPr/>
        </p:nvSpPr>
        <p:spPr>
          <a:xfrm>
            <a:off x="4515063" y="2530013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/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/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774C8E-0D57-458C-B62B-CC7E8EBAA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380" y="3545858"/>
                <a:ext cx="3886790" cy="651460"/>
              </a:xfrm>
              <a:prstGeom prst="rect">
                <a:avLst/>
              </a:prstGeom>
              <a:blipFill>
                <a:blip r:embed="rId3"/>
                <a:stretch>
                  <a:fillRect r="-32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6540E98-A970-4956-AE3C-1D39892054BE}"/>
              </a:ext>
            </a:extLst>
          </p:cNvPr>
          <p:cNvSpPr txBox="1"/>
          <p:nvPr/>
        </p:nvSpPr>
        <p:spPr>
          <a:xfrm>
            <a:off x="2461642" y="3002804"/>
            <a:ext cx="53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/>
              <a:t>צריך למקסם את הפונקציה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/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991195-C595-49E4-8F0A-143E3C28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13" y="2600573"/>
                <a:ext cx="1306704" cy="276999"/>
              </a:xfrm>
              <a:prstGeom prst="rect">
                <a:avLst/>
              </a:prstGeom>
              <a:blipFill>
                <a:blip r:embed="rId4"/>
                <a:stretch>
                  <a:fillRect l="-3256" b="-1777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/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F689C9-4F26-4DAE-8D41-F076C6645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796" y="4517495"/>
                <a:ext cx="2068771" cy="541751"/>
              </a:xfrm>
              <a:prstGeom prst="rect">
                <a:avLst/>
              </a:prstGeom>
              <a:blipFill>
                <a:blip r:embed="rId5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/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3A6634-DB8D-4CA2-8A61-71784939C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934" y="5473874"/>
                <a:ext cx="1961691" cy="1107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/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/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8325DCD-4D3B-4DEF-88A2-D30F84A5C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567" y="5746385"/>
                <a:ext cx="2200954" cy="8352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/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621B0-1271-6B27-20FE-5046A5F0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55" y="1349655"/>
                <a:ext cx="117519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B2E609A-5B23-74C0-C7B9-B1525CB7DBBC}"/>
              </a:ext>
            </a:extLst>
          </p:cNvPr>
          <p:cNvSpPr txBox="1"/>
          <p:nvPr/>
        </p:nvSpPr>
        <p:spPr>
          <a:xfrm>
            <a:off x="2958909" y="1384126"/>
            <a:ext cx="313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מדידה שייכת להתפלגות </a:t>
            </a:r>
            <a:r>
              <a:rPr lang="en-US" sz="1800"/>
              <a:t>B</a:t>
            </a:r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3CCF6-BA02-5E13-CB9B-864C975276A5}"/>
              </a:ext>
            </a:extLst>
          </p:cNvPr>
          <p:cNvSpPr txBox="1"/>
          <p:nvPr/>
        </p:nvSpPr>
        <p:spPr>
          <a:xfrm>
            <a:off x="3761008" y="2079198"/>
            <a:ext cx="511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/>
              <a:t>לדוגמה: שתי מדידות קרובות בתווך השגיאה שלהן</a:t>
            </a:r>
            <a:endParaRPr lang="he-IL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B2E327A-8F4B-29BE-0023-F1AF19B1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293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E2F6A-05F0-81EF-05A9-65BFAA51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3F1A8-BC7B-4008-A955-96F8F4A3B8CB}" type="slidenum">
              <a:rPr lang="he-IL" smtClean="0"/>
              <a:t>30</a:t>
            </a:fld>
            <a:endParaRPr lang="he-IL"/>
          </a:p>
        </p:txBody>
      </p:sp>
      <p:pic>
        <p:nvPicPr>
          <p:cNvPr id="4" name="Picture 3" descr="A cat looking at the camera&#10;&#10;AI-generated content may be incorrect.">
            <a:extLst>
              <a:ext uri="{FF2B5EF4-FFF2-40B4-BE49-F238E27FC236}">
                <a16:creationId xmlns:a16="http://schemas.microsoft.com/office/drawing/2014/main" id="{2E7FE44C-0E03-A0E4-B005-16C786D40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>
            <a:fillRect/>
          </a:stretch>
        </p:blipFill>
        <p:spPr>
          <a:xfrm>
            <a:off x="4483891" y="569160"/>
            <a:ext cx="3577144" cy="5735053"/>
          </a:xfrm>
          <a:prstGeom prst="rect">
            <a:avLst/>
          </a:prstGeom>
        </p:spPr>
      </p:pic>
      <p:sp>
        <p:nvSpPr>
          <p:cNvPr id="5" name="Heart 4">
            <a:extLst>
              <a:ext uri="{FF2B5EF4-FFF2-40B4-BE49-F238E27FC236}">
                <a16:creationId xmlns:a16="http://schemas.microsoft.com/office/drawing/2014/main" id="{A19BD3E9-DC94-476E-315C-FEEBE3797417}"/>
              </a:ext>
            </a:extLst>
          </p:cNvPr>
          <p:cNvSpPr/>
          <p:nvPr/>
        </p:nvSpPr>
        <p:spPr>
          <a:xfrm>
            <a:off x="9272337" y="2855495"/>
            <a:ext cx="1331495" cy="10748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Heart 5">
            <a:extLst>
              <a:ext uri="{FF2B5EF4-FFF2-40B4-BE49-F238E27FC236}">
                <a16:creationId xmlns:a16="http://schemas.microsoft.com/office/drawing/2014/main" id="{1F77CEB9-7BA7-8A5C-B42D-C9A7B6455E21}"/>
              </a:ext>
            </a:extLst>
          </p:cNvPr>
          <p:cNvSpPr/>
          <p:nvPr/>
        </p:nvSpPr>
        <p:spPr>
          <a:xfrm>
            <a:off x="1588168" y="2855494"/>
            <a:ext cx="1331495" cy="10748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51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0" i="1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445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b="0" i="0"/>
                        </a:p>
                        <a:p>
                          <a:pPr marL="0" marR="0" lvl="0" indent="0" algn="l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he-IL" i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b="0" i="1">
                            <a:latin typeface="Cambria Math" panose="02040503050406030204" pitchFamily="18" charset="0"/>
                          </a:endParaRPr>
                        </a:p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he-IL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he-IL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430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</m:oMath>
                            </m:oMathPara>
                          </a14:m>
                          <a:endParaRPr lang="he-IL" i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5EDE456-FD73-4FF5-8EBA-938DC34C0F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6979" y="1509624"/>
              <a:ext cx="11033186" cy="2422925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5516593">
                      <a:extLst>
                        <a:ext uri="{9D8B030D-6E8A-4147-A177-3AD203B41FA5}">
                          <a16:colId xmlns:a16="http://schemas.microsoft.com/office/drawing/2014/main" val="96967217"/>
                        </a:ext>
                      </a:extLst>
                    </a:gridCol>
                    <a:gridCol w="5516593">
                      <a:extLst>
                        <a:ext uri="{9D8B030D-6E8A-4147-A177-3AD203B41FA5}">
                          <a16:colId xmlns:a16="http://schemas.microsoft.com/office/drawing/2014/main" val="2359577454"/>
                        </a:ext>
                      </a:extLst>
                    </a:gridCol>
                  </a:tblGrid>
                  <a:tr h="47487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מדידת פריקה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/>
                            <a:t>שיטת מדידה  גיאומטרית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882206"/>
                      </a:ext>
                    </a:extLst>
                  </a:tr>
                  <a:tr h="7771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64844" r="-100331" b="-152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64844" r="-442" b="-152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6687013"/>
                      </a:ext>
                    </a:extLst>
                  </a:tr>
                  <a:tr h="11709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0" t="-109326" r="-100331" b="-1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1" t="-109326" r="-442" b="-10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29291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4438" y="396491"/>
            <a:ext cx="225254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קבל לוחות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0DD82-1CD7-4478-A768-62099BA8E4CF}"/>
              </a:ext>
            </a:extLst>
          </p:cNvPr>
          <p:cNvSpPr txBox="1"/>
          <p:nvPr/>
        </p:nvSpPr>
        <p:spPr>
          <a:xfrm>
            <a:off x="3475175" y="4186985"/>
            <a:ext cx="537679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000"/>
              <a:t>ממוצע או ממוצע משוקלל?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D7150-E97D-AC7B-AD1A-BF37E18D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9988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602642" y="499369"/>
            <a:ext cx="298671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r>
              <a:rPr lang="he-IL" sz="4000"/>
              <a:t>קוד קצר נחמד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2D5D4-3CA1-4C16-BF86-B0CBFFDE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940" b="4600"/>
          <a:stretch>
            <a:fillRect/>
          </a:stretch>
        </p:blipFill>
        <p:spPr>
          <a:xfrm>
            <a:off x="903535" y="1280302"/>
            <a:ext cx="10207287" cy="5147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AF0EA-FC9B-18D8-86FF-E376B7F5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119" y="6304646"/>
            <a:ext cx="493592" cy="281349"/>
          </a:xfrm>
        </p:spPr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089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 rtl="1"/>
                <a:r>
                  <a:rPr lang="he-IL" dirty="0">
                    <a:cs typeface="+mn-cs"/>
                  </a:rPr>
                  <a:t>טיפ# 2: מבחן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lang="he-IL" dirty="0">
                  <a:cs typeface="+mn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FF7888-1807-451C-ABB2-4C820001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b="-17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1D03227D-F6A3-4B05-8550-B81FB1A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/>
              <a:t>יבגני </a:t>
            </a:r>
            <a:r>
              <a:rPr lang="he-IL" err="1"/>
              <a:t>קולונסקי</a:t>
            </a:r>
            <a:endParaRPr lang="he-IL"/>
          </a:p>
          <a:p>
            <a:r>
              <a:rPr lang="he-IL"/>
              <a:t>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AB77D-846A-AFAA-0BC1-A2CAB699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934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A1D36D-6E8B-4485-BC2F-CA966F4A336A}"/>
              </a:ext>
            </a:extLst>
          </p:cNvPr>
          <p:cNvSpPr txBox="1"/>
          <p:nvPr/>
        </p:nvSpPr>
        <p:spPr>
          <a:xfrm>
            <a:off x="4958016" y="195333"/>
            <a:ext cx="2644955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</a:t>
            </a:r>
          </a:p>
          <a:p>
            <a:pPr algn="ctr"/>
            <a:r>
              <a:rPr lang="en-US" sz="4000"/>
              <a:t>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/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מדידה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he-IL" sz="2800" b="0" i="0" smtClean="0">
                                          <a:latin typeface="Cambria Math" panose="02040503050406030204" pitchFamily="18" charset="0"/>
                                        </a:rPr>
                                        <m:t>ערך צפוי במודל</m:t>
                                      </m:r>
                                    </m:num>
                                    <m:den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תקן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he-IL" sz="2800" b="0" i="1" smtClean="0">
                                          <a:latin typeface="Cambria Math" panose="02040503050406030204" pitchFamily="18" charset="0"/>
                                        </a:rPr>
                                        <m:t>סטיית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85ECA-332D-0985-0A48-4C36ADA9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49" y="2101329"/>
                <a:ext cx="5783122" cy="13070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6F2AB-D52F-4EAA-9CC3-C2073DD8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381000" cy="307778"/>
          </a:xfrm>
        </p:spPr>
        <p:txBody>
          <a:bodyPr/>
          <a:lstStyle/>
          <a:p>
            <a:fld id="{B38FFFFC-B5A8-4387-821D-197FC501B04E}" type="slidenum">
              <a:rPr lang="he-IL" smtClean="0"/>
              <a:t>7</a:t>
            </a:fld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B73CA-2439-404B-8314-3928623AEB18}"/>
              </a:ext>
            </a:extLst>
          </p:cNvPr>
          <p:cNvSpPr txBox="1"/>
          <p:nvPr/>
        </p:nvSpPr>
        <p:spPr>
          <a:xfrm>
            <a:off x="838200" y="6356351"/>
            <a:ext cx="992752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0" i="0" dirty="0">
                <a:effectLst/>
                <a:latin typeface="system-ui"/>
              </a:rPr>
              <a:t>John R. Taylor. </a:t>
            </a:r>
            <a:r>
              <a:rPr lang="en-US" sz="1400" b="0" i="1" dirty="0">
                <a:effectLst/>
                <a:latin typeface="system-ui"/>
              </a:rPr>
              <a:t>An Introduction to Error Analysis: The Study of Uncertainties in Physical Measurements.</a:t>
            </a:r>
            <a:r>
              <a:rPr lang="en-US" sz="1400" b="0" i="0" dirty="0">
                <a:effectLst/>
                <a:latin typeface="system-ui"/>
              </a:rPr>
              <a:t> University Science Books, 1996.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65044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0085B-564A-3E35-8D0C-D10726F1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38FFFFC-B5A8-4387-821D-197FC501B04E}" type="slidenum">
              <a:rPr lang="he-IL" smtClean="0"/>
              <a:pPr algn="r" rtl="1"/>
              <a:t>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/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he-IL" sz="3200" dirty="0"/>
                            <m:t>מספר דרגות חופש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8B8EE-C9F9-1DCE-32C4-A9A0ECE8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748" y="2181433"/>
                <a:ext cx="4910503" cy="1151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53437A-F34C-B6B1-ED74-015126318A4C}"/>
              </a:ext>
            </a:extLst>
          </p:cNvPr>
          <p:cNvSpPr txBox="1"/>
          <p:nvPr/>
        </p:nvSpPr>
        <p:spPr>
          <a:xfrm>
            <a:off x="4175689" y="136525"/>
            <a:ext cx="4506618" cy="1323439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>
                <a:cs typeface="Arial"/>
              </a:rPr>
              <a:t>חי בריבוע מצומצם</a:t>
            </a:r>
          </a:p>
          <a:p>
            <a:pPr algn="ctr"/>
            <a:r>
              <a:rPr lang="en-US" sz="4000"/>
              <a:t>Reduced chi - square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/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C6572-E974-9BB8-2857-F387201B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4173112"/>
                <a:ext cx="1357936" cy="45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Cross outline">
            <a:extLst>
              <a:ext uri="{FF2B5EF4-FFF2-40B4-BE49-F238E27FC236}">
                <a16:creationId xmlns:a16="http://schemas.microsoft.com/office/drawing/2014/main" id="{D376CCB7-BADA-134D-F049-62295EE2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5799" y="3988968"/>
            <a:ext cx="825208" cy="825208"/>
          </a:xfrm>
          <a:prstGeom prst="rect">
            <a:avLst/>
          </a:prstGeom>
        </p:spPr>
      </p:pic>
      <p:pic>
        <p:nvPicPr>
          <p:cNvPr id="3" name="Graphic 4" descr="Badge Tick1 outline">
            <a:extLst>
              <a:ext uri="{FF2B5EF4-FFF2-40B4-BE49-F238E27FC236}">
                <a16:creationId xmlns:a16="http://schemas.microsoft.com/office/drawing/2014/main" id="{24FBB92C-F7CB-856A-DEDF-0971BCCFE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5799" y="5057958"/>
            <a:ext cx="825208" cy="825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/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48EBE-DC7A-8A36-8A4D-19A2ECCA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77" y="5128203"/>
                <a:ext cx="1292470" cy="456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69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AA1-F03C-2022-240A-B30556D4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64633-EBBE-64C1-38D9-1DEC60B2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9671" y="6343733"/>
            <a:ext cx="397933" cy="365125"/>
          </a:xfrm>
        </p:spPr>
        <p:txBody>
          <a:bodyPr/>
          <a:lstStyle/>
          <a:p>
            <a:fld id="{B38FFFFC-B5A8-4387-821D-197FC501B04E}" type="slidenum">
              <a:rPr lang="he-IL" smtClean="0"/>
              <a:t>9</a:t>
            </a:fld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2593B-E468-219B-F4E4-32EDA50AD1C1}"/>
              </a:ext>
            </a:extLst>
          </p:cNvPr>
          <p:cNvSpPr txBox="1"/>
          <p:nvPr/>
        </p:nvSpPr>
        <p:spPr>
          <a:xfrm>
            <a:off x="3048000" y="25975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AFA00-7568-DDA4-3BE6-BBB94CBA5A20}"/>
              </a:ext>
            </a:extLst>
          </p:cNvPr>
          <p:cNvSpPr txBox="1"/>
          <p:nvPr/>
        </p:nvSpPr>
        <p:spPr>
          <a:xfrm>
            <a:off x="4051358" y="195333"/>
            <a:ext cx="4458272" cy="707886"/>
          </a:xfrm>
          <a:prstGeom prst="rect">
            <a:avLst/>
          </a:prstGeom>
          <a:noFill/>
        </p:spPr>
        <p:txBody>
          <a:bodyPr wrap="none" lIns="91440" tIns="45720" rIns="91440" bIns="45720" rtlCol="1" anchor="t">
            <a:spAutoFit/>
          </a:bodyPr>
          <a:lstStyle/>
          <a:p>
            <a:pPr algn="ctr"/>
            <a:r>
              <a:rPr lang="he-IL" sz="4000" dirty="0">
                <a:ea typeface="Calibri"/>
                <a:cs typeface="Arial"/>
              </a:rPr>
              <a:t>הגדרת "דרגות חופש"</a:t>
            </a:r>
            <a:endParaRPr lang="he-I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/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170A6-F634-FAAC-62AE-A30F863DC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57" y="1609562"/>
                <a:ext cx="927882" cy="276999"/>
              </a:xfrm>
              <a:prstGeom prst="rect">
                <a:avLst/>
              </a:prstGeom>
              <a:blipFill>
                <a:blip r:embed="rId3"/>
                <a:stretch>
                  <a:fillRect l="-5263" r="-1316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/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he-IL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4371A9-7949-B134-3EE0-7D561B05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799" y="1610873"/>
                <a:ext cx="1282402" cy="276999"/>
              </a:xfrm>
              <a:prstGeom prst="rect">
                <a:avLst/>
              </a:prstGeom>
              <a:blipFill>
                <a:blip r:embed="rId4"/>
                <a:stretch>
                  <a:fillRect l="-3810" r="-3333" b="-260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526FA9-255E-BBEB-4233-BA821F42F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858" y="1609562"/>
                <a:ext cx="1904237" cy="276999"/>
              </a:xfrm>
              <a:prstGeom prst="rect">
                <a:avLst/>
              </a:prstGeom>
              <a:blipFill>
                <a:blip r:embed="rId5"/>
                <a:stretch>
                  <a:fillRect l="-2236" r="-319" b="-2888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9F0F7D-5697-9422-EC6B-730D3962888C}"/>
              </a:ext>
            </a:extLst>
          </p:cNvPr>
          <p:cNvSpPr txBox="1"/>
          <p:nvPr/>
        </p:nvSpPr>
        <p:spPr>
          <a:xfrm>
            <a:off x="1958089" y="2359188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1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9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11B01-BFDD-9601-0B8F-EAC7361F7760}"/>
              </a:ext>
            </a:extLst>
          </p:cNvPr>
          <p:cNvSpPr txBox="1"/>
          <p:nvPr/>
        </p:nvSpPr>
        <p:spPr>
          <a:xfrm>
            <a:off x="5006087" y="2321359"/>
            <a:ext cx="1949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 </a:t>
            </a:r>
            <a:r>
              <a:rPr lang="he-IL" dirty="0"/>
              <a:t>: </a:t>
            </a:r>
            <a:r>
              <a:rPr lang="en-US" dirty="0"/>
              <a:t>2</a:t>
            </a:r>
            <a:endParaRPr lang="he-IL" dirty="0"/>
          </a:p>
          <a:p>
            <a:pPr algn="r" rtl="1"/>
            <a:r>
              <a:rPr lang="he-IL" dirty="0"/>
              <a:t>דרגות חופש: </a:t>
            </a:r>
            <a:r>
              <a:rPr lang="en-US" dirty="0"/>
              <a:t>8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C0901-E011-EC60-0C21-783ADF52751A}"/>
              </a:ext>
            </a:extLst>
          </p:cNvPr>
          <p:cNvSpPr txBox="1"/>
          <p:nvPr/>
        </p:nvSpPr>
        <p:spPr>
          <a:xfrm>
            <a:off x="8388855" y="2319985"/>
            <a:ext cx="1888658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 rtl="1"/>
            <a:r>
              <a:rPr lang="he-IL" dirty="0">
                <a:cs typeface="Arial"/>
              </a:rPr>
              <a:t>מדידות: </a:t>
            </a:r>
            <a:r>
              <a:rPr lang="en-US" dirty="0"/>
              <a:t>10</a:t>
            </a:r>
          </a:p>
          <a:p>
            <a:pPr algn="r" rtl="1"/>
            <a:r>
              <a:rPr lang="he-IL" dirty="0">
                <a:cs typeface="Arial"/>
              </a:rPr>
              <a:t>פרמטרי התאמה: </a:t>
            </a:r>
            <a:r>
              <a:rPr lang="en-US" dirty="0"/>
              <a:t>3</a:t>
            </a:r>
            <a:endParaRPr lang="he-IL" dirty="0"/>
          </a:p>
          <a:p>
            <a:pPr algn="r" rtl="1"/>
            <a:r>
              <a:rPr lang="he-IL" dirty="0">
                <a:cs typeface="Arial"/>
              </a:rPr>
              <a:t>דרגות חופש: </a:t>
            </a:r>
            <a:r>
              <a:rPr lang="en-US" dirty="0"/>
              <a:t>7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18A61-0B3A-9D9D-2D19-ED7021E38ED4}"/>
              </a:ext>
            </a:extLst>
          </p:cNvPr>
          <p:cNvSpPr txBox="1"/>
          <p:nvPr/>
        </p:nvSpPr>
        <p:spPr>
          <a:xfrm>
            <a:off x="3116380" y="3954320"/>
            <a:ext cx="63282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מספר דרגות חופש = מספר מדידות – מספר פרמטרי התאמה</a:t>
            </a:r>
          </a:p>
        </p:txBody>
      </p:sp>
    </p:spTree>
    <p:extLst>
      <p:ext uri="{BB962C8B-B14F-4D97-AF65-F5344CB8AC3E}">
        <p14:creationId xmlns:p14="http://schemas.microsoft.com/office/powerpoint/2010/main" val="245537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1192</Words>
  <Application>Microsoft Office PowerPoint</Application>
  <PresentationFormat>Widescreen</PresentationFormat>
  <Paragraphs>210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Aptos</vt:lpstr>
      <vt:lpstr>Arial</vt:lpstr>
      <vt:lpstr>Arial (Body)</vt:lpstr>
      <vt:lpstr>Bodoni MT</vt:lpstr>
      <vt:lpstr>Calibri</vt:lpstr>
      <vt:lpstr>Calibri Light</vt:lpstr>
      <vt:lpstr>Cambria Math</vt:lpstr>
      <vt:lpstr>system-ui</vt:lpstr>
      <vt:lpstr>Times New Roman</vt:lpstr>
      <vt:lpstr>Office Theme</vt:lpstr>
      <vt:lpstr>טיפ# 1: ממוצע משוקלל</vt:lpstr>
      <vt:lpstr>PowerPoint Presentation</vt:lpstr>
      <vt:lpstr>PowerPoint Presentation</vt:lpstr>
      <vt:lpstr>PowerPoint Presentation</vt:lpstr>
      <vt:lpstr>PowerPoint Presentation</vt:lpstr>
      <vt:lpstr>טיפ# 2: מבחןχ^2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טיפ# 3:  רגרסיה לינארית: גילוי נאות</vt:lpstr>
      <vt:lpstr>הנחות של רגרסיה  </vt:lpstr>
      <vt:lpstr>PowerPoint Presentation</vt:lpstr>
      <vt:lpstr>איך לעשות רגרסיה לפונקציה ללא איבר חופשי?</vt:lpstr>
      <vt:lpstr>יישום ממוצע משוקלל בחישוב של שיפוע</vt:lpstr>
      <vt:lpstr>PowerPoint Presentation</vt:lpstr>
      <vt:lpstr>PowerPoint Presentation</vt:lpstr>
      <vt:lpstr>קיטוב של גלי מיקרו I=I_0⁡〖〖 cos〗^2 θ〗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ממוצע משוקלל</dc:title>
  <dc:creator>Evgeny Kolonsky</dc:creator>
  <cp:lastModifiedBy>Evgeny Kolonsky</cp:lastModifiedBy>
  <cp:revision>8</cp:revision>
  <dcterms:created xsi:type="dcterms:W3CDTF">2025-07-14T06:58:00Z</dcterms:created>
  <dcterms:modified xsi:type="dcterms:W3CDTF">2025-08-05T19:58:56Z</dcterms:modified>
</cp:coreProperties>
</file>